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8B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2820" y="-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4E0C1-B472-4478-B83B-7941BB1EAD17}" type="datetimeFigureOut">
              <a:rPr lang="ko-KR" altLang="en-US" smtClean="0"/>
              <a:pPr/>
              <a:t>2012-12-17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EE543-96A8-4CA4-9E88-E2D3756AB7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2852" y="214282"/>
          <a:ext cx="6572296" cy="8715437"/>
        </p:xfrm>
        <a:graphic>
          <a:graphicData uri="http://schemas.openxmlformats.org/drawingml/2006/table">
            <a:tbl>
              <a:tblPr/>
              <a:tblGrid>
                <a:gridCol w="298417"/>
                <a:gridCol w="1211499"/>
                <a:gridCol w="387555"/>
                <a:gridCol w="298417"/>
                <a:gridCol w="298417"/>
                <a:gridCol w="570611"/>
                <a:gridCol w="570611"/>
                <a:gridCol w="570611"/>
                <a:gridCol w="460544"/>
                <a:gridCol w="460544"/>
                <a:gridCol w="460287"/>
                <a:gridCol w="328261"/>
                <a:gridCol w="328261"/>
                <a:gridCol w="328261"/>
              </a:tblGrid>
              <a:tr h="147906">
                <a:tc gridSpan="14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[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별표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1] &lt;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신설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2010.4.7&gt;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088" marR="4088" marT="4088" marB="40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7078">
                <a:tc gridSpan="1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u="sng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내화구조의 성능기준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제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3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조제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8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호 관련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088" marR="4088" marT="4088" marB="40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906">
                <a:tc gridSpan="14">
                  <a:txBody>
                    <a:bodyPr/>
                    <a:lstStyle/>
                    <a:p>
                      <a:pPr algn="r"/>
                      <a:r>
                        <a:rPr lang="en-US" altLang="ko-KR" sz="800" dirty="0">
                          <a:latin typeface="한양중고딕"/>
                          <a:ea typeface="한양중고딕"/>
                        </a:rPr>
                        <a:t>(</a:t>
                      </a:r>
                      <a:r>
                        <a:rPr lang="ko-KR" altLang="en-US" sz="800" dirty="0">
                          <a:latin typeface="한양중고딕"/>
                          <a:ea typeface="한양중고딕"/>
                        </a:rPr>
                        <a:t>단위 </a:t>
                      </a:r>
                      <a:r>
                        <a:rPr lang="en-US" altLang="ko-KR" sz="800" dirty="0">
                          <a:latin typeface="한양중고딕"/>
                          <a:ea typeface="한양중고딕"/>
                        </a:rPr>
                        <a:t>: </a:t>
                      </a:r>
                      <a:r>
                        <a:rPr lang="ko-KR" altLang="en-US" sz="800" dirty="0">
                          <a:latin typeface="한양중고딕"/>
                          <a:ea typeface="한양중고딕"/>
                        </a:rPr>
                        <a:t>시간</a:t>
                      </a:r>
                      <a:r>
                        <a:rPr lang="en-US" altLang="ko-KR" sz="800" dirty="0">
                          <a:latin typeface="한양중고딕"/>
                          <a:ea typeface="한양중고딕"/>
                        </a:rPr>
                        <a:t>)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906">
                <a:tc rowSpan="3" gridSpan="5">
                  <a:txBody>
                    <a:bodyPr/>
                    <a:lstStyle/>
                    <a:p>
                      <a:pPr marL="381000" marR="381000" algn="ctr"/>
                      <a:r>
                        <a:rPr lang="ko-KR" altLang="en-US" sz="800" dirty="0" smtClean="0">
                          <a:latin typeface="한양중고딕"/>
                          <a:ea typeface="한양중고딕"/>
                        </a:rPr>
                        <a:t>                             구성 </a:t>
                      </a:r>
                      <a:r>
                        <a:rPr lang="ko-KR" altLang="en-US" sz="800" dirty="0">
                          <a:latin typeface="한양중고딕"/>
                          <a:ea typeface="한양중고딕"/>
                        </a:rPr>
                        <a:t>부재</a:t>
                      </a:r>
                      <a:endParaRPr lang="ko-KR" altLang="en-US" sz="800" dirty="0"/>
                    </a:p>
                    <a:p>
                      <a:pPr marL="381000" marR="381000"/>
                      <a:r>
                        <a:rPr lang="ko-KR" altLang="en-US" sz="800" dirty="0">
                          <a:latin typeface="한양중고딕"/>
                        </a:rPr>
                        <a:t>용 도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벽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보 </a:t>
                      </a:r>
                      <a:r>
                        <a:rPr lang="en-US" altLang="ko-KR" sz="800">
                          <a:latin typeface="한양중고딕"/>
                        </a:rPr>
                        <a:t>·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기둥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바닥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지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붕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틀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906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외벽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내벽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8194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800" dirty="0">
                          <a:latin typeface="한양중고딕"/>
                        </a:rPr>
                        <a:t>내</a:t>
                      </a:r>
                      <a:endParaRPr lang="ko-KR" altLang="en-US" sz="800" dirty="0"/>
                    </a:p>
                    <a:p>
                      <a:pPr algn="ctr"/>
                      <a:r>
                        <a:rPr lang="ko-KR" altLang="en-US" sz="800" dirty="0" err="1">
                          <a:latin typeface="한양중고딕"/>
                        </a:rPr>
                        <a:t>력</a:t>
                      </a:r>
                      <a:endParaRPr lang="ko-KR" altLang="en-US" sz="800" dirty="0"/>
                    </a:p>
                    <a:p>
                      <a:pPr algn="ctr"/>
                      <a:r>
                        <a:rPr lang="ko-KR" altLang="en-US" sz="800" dirty="0">
                          <a:latin typeface="한양중고딕"/>
                        </a:rPr>
                        <a:t>벽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비내력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내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력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벽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800" dirty="0" err="1">
                          <a:latin typeface="한양중고딕"/>
                        </a:rPr>
                        <a:t>비내력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881">
                <a:tc gridSpan="2">
                  <a:txBody>
                    <a:bodyPr/>
                    <a:lstStyle/>
                    <a:p>
                      <a:pPr algn="ctr"/>
                      <a:endParaRPr lang="ko-KR" altLang="en-US" sz="800" dirty="0"/>
                    </a:p>
                    <a:p>
                      <a:pPr algn="ctr"/>
                      <a:r>
                        <a:rPr lang="ko-KR" altLang="en-US" sz="800" dirty="0">
                          <a:latin typeface="한양중고딕"/>
                        </a:rPr>
                        <a:t>용도구분 </a:t>
                      </a:r>
                      <a:r>
                        <a:rPr lang="en-US" altLang="ko-KR" sz="800" dirty="0">
                          <a:latin typeface="한양중고딕"/>
                        </a:rPr>
                        <a:t>(1)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용도규모</a:t>
                      </a:r>
                      <a:r>
                        <a:rPr lang="en-US" altLang="ko-KR" sz="800">
                          <a:latin typeface="한양중고딕"/>
                        </a:rPr>
                        <a:t>(2)</a:t>
                      </a:r>
                      <a:endParaRPr lang="ko-KR" altLang="en-US" sz="800"/>
                    </a:p>
                    <a:p>
                      <a:r>
                        <a:rPr lang="ko-KR" altLang="en-US" sz="800">
                          <a:latin typeface="한양중고딕"/>
                        </a:rPr>
                        <a:t>층수／최고높이</a:t>
                      </a:r>
                      <a:r>
                        <a:rPr lang="en-US" altLang="ko-KR" sz="800">
                          <a:latin typeface="한양중고딕"/>
                        </a:rPr>
                        <a:t>(m)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800">
                          <a:latin typeface="한양중고딕"/>
                        </a:rPr>
                        <a:t>연소우려가 있는부분</a:t>
                      </a:r>
                      <a:r>
                        <a:rPr lang="en-US" altLang="ko-KR" sz="800">
                          <a:latin typeface="한양중고딕"/>
                        </a:rPr>
                        <a:t>(</a:t>
                      </a:r>
                      <a:r>
                        <a:rPr lang="ko-KR" altLang="en-US" sz="800">
                          <a:latin typeface="한양중고딕"/>
                        </a:rPr>
                        <a:t>가</a:t>
                      </a:r>
                      <a:r>
                        <a:rPr lang="en-US" altLang="ko-KR" sz="800">
                          <a:latin typeface="한양중고딕"/>
                        </a:rPr>
                        <a:t>)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800">
                          <a:latin typeface="한양중고딕"/>
                        </a:rPr>
                        <a:t>연소우려가 없는 부분</a:t>
                      </a:r>
                      <a:r>
                        <a:rPr lang="en-US" altLang="ko-KR" sz="800">
                          <a:latin typeface="한양중고딕"/>
                        </a:rPr>
                        <a:t>(</a:t>
                      </a:r>
                      <a:r>
                        <a:rPr lang="ko-KR" altLang="en-US" sz="800">
                          <a:latin typeface="한양중고딕"/>
                        </a:rPr>
                        <a:t>나</a:t>
                      </a:r>
                      <a:r>
                        <a:rPr lang="en-US" altLang="ko-KR" sz="800">
                          <a:latin typeface="한양중고딕"/>
                        </a:rPr>
                        <a:t>)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800" dirty="0" err="1">
                          <a:latin typeface="한양중고딕"/>
                        </a:rPr>
                        <a:t>간막이벽</a:t>
                      </a:r>
                      <a:r>
                        <a:rPr lang="ko-KR" altLang="en-US" sz="800" dirty="0">
                          <a:latin typeface="한양중고딕"/>
                        </a:rPr>
                        <a:t> </a:t>
                      </a:r>
                      <a:r>
                        <a:rPr lang="en-US" altLang="ko-KR" sz="800" dirty="0">
                          <a:latin typeface="한양중고딕"/>
                        </a:rPr>
                        <a:t>(</a:t>
                      </a:r>
                      <a:r>
                        <a:rPr lang="ko-KR" altLang="en-US" sz="800" dirty="0">
                          <a:latin typeface="한양중고딕"/>
                        </a:rPr>
                        <a:t>다</a:t>
                      </a:r>
                      <a:r>
                        <a:rPr lang="en-US" altLang="ko-KR" sz="800" dirty="0">
                          <a:latin typeface="한양중고딕"/>
                        </a:rPr>
                        <a:t>)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800">
                          <a:latin typeface="한양중고딕"/>
                        </a:rPr>
                        <a:t>샤프트실 구획벽</a:t>
                      </a:r>
                      <a:r>
                        <a:rPr lang="en-US" altLang="ko-KR" sz="800">
                          <a:latin typeface="한양중고딕"/>
                        </a:rPr>
                        <a:t>(</a:t>
                      </a:r>
                      <a:r>
                        <a:rPr lang="ko-KR" altLang="en-US" sz="800">
                          <a:latin typeface="한양중고딕"/>
                        </a:rPr>
                        <a:t>라</a:t>
                      </a:r>
                      <a:r>
                        <a:rPr lang="en-US" altLang="ko-KR" sz="800">
                          <a:latin typeface="한양중고딕"/>
                        </a:rPr>
                        <a:t>)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61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일반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시설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ko-KR" altLang="en-US" sz="800">
                          <a:latin typeface="한양중고딕"/>
                        </a:rPr>
                        <a:t>업무시설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판매 및</a:t>
                      </a:r>
                      <a:r>
                        <a:rPr lang="ko-KR" altLang="en-US" sz="800">
                          <a:latin typeface="한양중고딕"/>
                          <a:ea typeface="한양중고딕"/>
                        </a:rPr>
                        <a:t> 영업시설</a:t>
                      </a:r>
                      <a:r>
                        <a:rPr lang="en-US" altLang="ko-KR" sz="800">
                          <a:latin typeface="한양중고딕"/>
                          <a:ea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공공용시설 중 군사시설</a:t>
                      </a:r>
                      <a:r>
                        <a:rPr lang="en-US" altLang="ko-KR" sz="800">
                          <a:latin typeface="한양중고딕"/>
                        </a:rPr>
                        <a:t>·</a:t>
                      </a:r>
                      <a:r>
                        <a:rPr lang="ko-KR" altLang="en-US" sz="800">
                          <a:latin typeface="한양중고딕"/>
                        </a:rPr>
                        <a:t>방송국</a:t>
                      </a:r>
                      <a:r>
                        <a:rPr lang="en-US" altLang="ko-KR" sz="800">
                          <a:latin typeface="한양중고딕"/>
                        </a:rPr>
                        <a:t>·</a:t>
                      </a:r>
                      <a:r>
                        <a:rPr lang="ko-KR" altLang="en-US" sz="800">
                          <a:latin typeface="한양중고딕"/>
                        </a:rPr>
                        <a:t>발전소</a:t>
                      </a:r>
                      <a:r>
                        <a:rPr lang="en-US" altLang="ko-KR" sz="800">
                          <a:latin typeface="한양중고딕"/>
                        </a:rPr>
                        <a:t>·</a:t>
                      </a:r>
                      <a:r>
                        <a:rPr lang="ko-KR" altLang="en-US" sz="800">
                          <a:latin typeface="한양중고딕"/>
                        </a:rPr>
                        <a:t>전신전화국</a:t>
                      </a:r>
                      <a:r>
                        <a:rPr lang="en-US" altLang="ko-KR" sz="800">
                          <a:latin typeface="한양중고딕"/>
                        </a:rPr>
                        <a:t>·</a:t>
                      </a:r>
                      <a:r>
                        <a:rPr lang="ko-KR" altLang="en-US" sz="800">
                          <a:latin typeface="한양중고딕"/>
                        </a:rPr>
                        <a:t>촬영소 기타 이와 유사한 것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통신용시설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관광휴게시설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운동시설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문화 및 집회시설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제</a:t>
                      </a:r>
                      <a:r>
                        <a:rPr lang="en-US" altLang="ko-KR" sz="800">
                          <a:latin typeface="한양중고딕"/>
                        </a:rPr>
                        <a:t>1</a:t>
                      </a:r>
                      <a:r>
                        <a:rPr lang="ko-KR" altLang="en-US" sz="800">
                          <a:latin typeface="한양중고딕"/>
                        </a:rPr>
                        <a:t>종 및 제</a:t>
                      </a:r>
                      <a:r>
                        <a:rPr lang="en-US" altLang="ko-KR" sz="800">
                          <a:latin typeface="한양중고딕"/>
                        </a:rPr>
                        <a:t>2</a:t>
                      </a:r>
                      <a:r>
                        <a:rPr lang="ko-KR" altLang="en-US" sz="800">
                          <a:latin typeface="한양중고딕"/>
                        </a:rPr>
                        <a:t>종근린생활시설</a:t>
                      </a:r>
                      <a:r>
                        <a:rPr lang="en-US" altLang="ko-KR" sz="800">
                          <a:latin typeface="한양중고딕"/>
                        </a:rPr>
                        <a:t>,</a:t>
                      </a:r>
                      <a:r>
                        <a:rPr lang="ko-KR" altLang="en-US" sz="800">
                          <a:latin typeface="한양중고딕"/>
                        </a:rPr>
                        <a:t>위락시설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묘지관련시설 중 화장장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교육연구 및 복지시설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자동차관련시설</a:t>
                      </a:r>
                      <a:r>
                        <a:rPr lang="en-US" altLang="ko-KR" sz="800">
                          <a:latin typeface="한양중고딕"/>
                        </a:rPr>
                        <a:t>(</a:t>
                      </a:r>
                      <a:r>
                        <a:rPr lang="ko-KR" altLang="en-US" sz="800">
                          <a:latin typeface="한양중고딕"/>
                        </a:rPr>
                        <a:t>정비공장 제외</a:t>
                      </a:r>
                      <a:r>
                        <a:rPr lang="en-US" altLang="ko-KR" sz="800">
                          <a:latin typeface="한양중고딕"/>
                        </a:rPr>
                        <a:t>)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800">
                          <a:latin typeface="한양중고딕"/>
                          <a:ea typeface="한양중고딕"/>
                        </a:rPr>
                        <a:t>12／50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초과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3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3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3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1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이하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latin typeface="한양중고딕"/>
                          <a:ea typeface="한양중고딕"/>
                        </a:rPr>
                        <a:t>4</a:t>
                      </a:r>
                      <a:r>
                        <a:rPr lang="ko-KR" altLang="en-US" sz="800" dirty="0">
                          <a:latin typeface="한양중고딕"/>
                          <a:ea typeface="한양중고딕"/>
                        </a:rPr>
                        <a:t>／</a:t>
                      </a:r>
                      <a:r>
                        <a:rPr lang="en-US" altLang="ko-KR" sz="800" dirty="0">
                          <a:latin typeface="한양중고딕"/>
                          <a:ea typeface="한양중고딕"/>
                        </a:rPr>
                        <a:t>20 </a:t>
                      </a:r>
                      <a:endParaRPr lang="ko-KR" altLang="en-US" sz="800" dirty="0"/>
                    </a:p>
                    <a:p>
                      <a:pPr algn="ctr"/>
                      <a:r>
                        <a:rPr lang="ko-KR" altLang="en-US" sz="800" dirty="0">
                          <a:latin typeface="한양중고딕"/>
                        </a:rPr>
                        <a:t>이하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32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주거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시설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ko-KR" altLang="en-US" sz="800">
                          <a:latin typeface="한양중고딕"/>
                        </a:rPr>
                        <a:t>단독주택 중 다중주택</a:t>
                      </a:r>
                      <a:r>
                        <a:rPr lang="en-US" altLang="ko-KR" sz="800">
                          <a:latin typeface="한양중고딕"/>
                        </a:rPr>
                        <a:t>·</a:t>
                      </a:r>
                      <a:r>
                        <a:rPr lang="ko-KR" altLang="en-US" sz="800">
                          <a:latin typeface="한양중고딕"/>
                        </a:rPr>
                        <a:t>다가구주택</a:t>
                      </a:r>
                      <a:r>
                        <a:rPr lang="en-US" altLang="ko-KR" sz="800">
                          <a:latin typeface="한양중고딕"/>
                        </a:rPr>
                        <a:t>·</a:t>
                      </a:r>
                      <a:r>
                        <a:rPr lang="ko-KR" altLang="en-US" sz="800">
                          <a:latin typeface="한양중고딕"/>
                        </a:rPr>
                        <a:t>공관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공동주택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숙박시설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의료시설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800">
                          <a:latin typeface="한양중고딕"/>
                          <a:ea typeface="한양중고딕"/>
                        </a:rPr>
                        <a:t>12/50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</a:pPr>
                      <a:r>
                        <a:rPr lang="ko-KR" altLang="en-US" sz="800">
                          <a:latin typeface="한양중고딕"/>
                        </a:rPr>
                        <a:t>초과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3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</a:pPr>
                      <a:r>
                        <a:rPr lang="ko-KR" altLang="en-US" sz="800">
                          <a:latin typeface="한양중고딕"/>
                        </a:rPr>
                        <a:t>이하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800">
                          <a:latin typeface="한양중고딕"/>
                          <a:ea typeface="한양중고딕"/>
                        </a:rPr>
                        <a:t>4</a:t>
                      </a:r>
                      <a:r>
                        <a:rPr lang="ko-KR" altLang="en-US" sz="800">
                          <a:latin typeface="한양중고딕"/>
                          <a:ea typeface="한양중고딕"/>
                        </a:rPr>
                        <a:t>／</a:t>
                      </a:r>
                      <a:r>
                        <a:rPr lang="en-US" altLang="ko-KR" sz="800">
                          <a:latin typeface="한양중고딕"/>
                          <a:ea typeface="한양중고딕"/>
                        </a:rPr>
                        <a:t>20 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이하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17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산업</a:t>
                      </a:r>
                      <a:endParaRPr lang="ko-KR" altLang="en-US" sz="800"/>
                    </a:p>
                    <a:p>
                      <a:pPr algn="ctr"/>
                      <a:r>
                        <a:rPr lang="ko-KR" altLang="en-US" sz="800">
                          <a:latin typeface="한양중고딕"/>
                        </a:rPr>
                        <a:t>시설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ko-KR" altLang="en-US" sz="800">
                          <a:latin typeface="한양중고딕"/>
                        </a:rPr>
                        <a:t>공장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창고시설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분뇨 및 쓰레기처리시설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자동차 관련시설 중 정비공장</a:t>
                      </a:r>
                      <a:r>
                        <a:rPr lang="en-US" altLang="ko-KR" sz="800">
                          <a:latin typeface="한양중고딕"/>
                        </a:rPr>
                        <a:t>, </a:t>
                      </a:r>
                      <a:r>
                        <a:rPr lang="ko-KR" altLang="en-US" sz="800">
                          <a:latin typeface="한양중고딕"/>
                        </a:rPr>
                        <a:t>위험물저장 및 처리시설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R="127000"/>
                      <a:r>
                        <a:rPr lang="en-US" sz="800">
                          <a:latin typeface="한양중고딕"/>
                          <a:ea typeface="한양중고딕"/>
                        </a:rPr>
                        <a:t>12/50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</a:pPr>
                      <a:r>
                        <a:rPr lang="ko-KR" altLang="en-US" sz="800">
                          <a:latin typeface="한양중고딕"/>
                        </a:rPr>
                        <a:t>초과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1.5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1.5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3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</a:pPr>
                      <a:r>
                        <a:rPr lang="ko-KR" altLang="en-US" sz="800">
                          <a:latin typeface="한양중고딕"/>
                        </a:rPr>
                        <a:t>이하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2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127000" algn="ctr"/>
                      <a:r>
                        <a:rPr lang="en-US" altLang="ko-KR" sz="800">
                          <a:latin typeface="한양중고딕"/>
                          <a:ea typeface="한양중고딕"/>
                        </a:rPr>
                        <a:t>4</a:t>
                      </a:r>
                      <a:r>
                        <a:rPr lang="ko-KR" altLang="en-US" sz="800">
                          <a:latin typeface="한양중고딕"/>
                          <a:ea typeface="한양중고딕"/>
                        </a:rPr>
                        <a:t>／</a:t>
                      </a:r>
                      <a:r>
                        <a:rPr lang="en-US" altLang="ko-KR" sz="800">
                          <a:latin typeface="한양중고딕"/>
                          <a:ea typeface="한양중고딕"/>
                        </a:rPr>
                        <a:t>20 </a:t>
                      </a:r>
                      <a:r>
                        <a:rPr lang="ko-KR" altLang="en-US" sz="800">
                          <a:latin typeface="한양중고딕"/>
                          <a:ea typeface="한양중고딕"/>
                        </a:rPr>
                        <a:t>이하</a:t>
                      </a:r>
                      <a:endParaRPr lang="ko-KR" alt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 dirty="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1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한양중고딕"/>
                          <a:ea typeface="한양중고딕"/>
                        </a:rPr>
                        <a:t>0.5</a:t>
                      </a:r>
                      <a:endParaRPr lang="en-US" sz="800"/>
                    </a:p>
                  </a:txBody>
                  <a:tcPr marL="4088" marR="4088" marT="4088" marB="40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1598">
                <a:tc gridSpan="14">
                  <a:txBody>
                    <a:bodyPr/>
                    <a:lstStyle/>
                    <a:p>
                      <a:pPr algn="l"/>
                      <a:r>
                        <a:rPr lang="ko-KR" altLang="en-US" sz="800" b="1" dirty="0">
                          <a:latin typeface="한양신명조"/>
                        </a:rPr>
                        <a:t>비고 </a:t>
                      </a:r>
                      <a:r>
                        <a:rPr lang="en-US" altLang="ko-KR" sz="800" b="1" dirty="0">
                          <a:latin typeface="한양신명조"/>
                        </a:rPr>
                        <a:t>1 </a:t>
                      </a:r>
                      <a:endParaRPr lang="ko-KR" altLang="en-US" sz="800" dirty="0"/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(1) ·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건축물이 하나 이상의 용도로 사용될 경우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가장 높은 내화시간의 용도를 적용한다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·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건축물의 부분별 높이 또는 층수가 상이할 경우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최고 높이 또는 최고 층수로서 상기 표에서 제시한 부위별 내화시간을 건축물 전체에 동일하게 적용한다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한양신명조"/>
                          <a:ea typeface="한양신명조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>
                        <a:lnSpc>
                          <a:spcPct val="160000"/>
                        </a:lnSpc>
                      </a:pPr>
                      <a:r>
                        <a:rPr lang="ko-KR" altLang="en-US" sz="800" dirty="0">
                          <a:ea typeface="한양신명조"/>
                        </a:rPr>
                        <a:t>⑵ 건축물의 층수와 높이의 산정은 건축법 시행령 제</a:t>
                      </a:r>
                      <a:r>
                        <a:rPr lang="en-US" altLang="ko-KR" sz="800" dirty="0">
                          <a:ea typeface="한양신명조"/>
                        </a:rPr>
                        <a:t>119</a:t>
                      </a:r>
                      <a:r>
                        <a:rPr lang="ko-KR" altLang="en-US" sz="800" dirty="0">
                          <a:ea typeface="한양신명조"/>
                        </a:rPr>
                        <a:t>조에 따르되 다만</a:t>
                      </a:r>
                      <a:r>
                        <a:rPr lang="en-US" altLang="ko-KR" sz="800" dirty="0">
                          <a:ea typeface="한양신명조"/>
                        </a:rPr>
                        <a:t>, </a:t>
                      </a:r>
                      <a:r>
                        <a:rPr lang="ko-KR" altLang="en-US" sz="800" dirty="0" err="1">
                          <a:ea typeface="한양신명조"/>
                        </a:rPr>
                        <a:t>승강기탑</a:t>
                      </a:r>
                      <a:r>
                        <a:rPr lang="en-US" altLang="ko-KR" sz="800" dirty="0">
                          <a:ea typeface="한양신명조"/>
                        </a:rPr>
                        <a:t>, </a:t>
                      </a:r>
                      <a:r>
                        <a:rPr lang="ko-KR" altLang="en-US" sz="800" dirty="0" err="1">
                          <a:ea typeface="한양신명조"/>
                        </a:rPr>
                        <a:t>계단탑</a:t>
                      </a:r>
                      <a:r>
                        <a:rPr lang="en-US" altLang="ko-KR" sz="800" dirty="0">
                          <a:ea typeface="한양신명조"/>
                        </a:rPr>
                        <a:t>, </a:t>
                      </a:r>
                      <a:r>
                        <a:rPr lang="ko-KR" altLang="en-US" sz="800" dirty="0">
                          <a:ea typeface="한양신명조"/>
                        </a:rPr>
                        <a:t>망루</a:t>
                      </a:r>
                      <a:r>
                        <a:rPr lang="en-US" altLang="ko-KR" sz="800" dirty="0">
                          <a:ea typeface="한양신명조"/>
                        </a:rPr>
                        <a:t>, </a:t>
                      </a:r>
                      <a:r>
                        <a:rPr lang="ko-KR" altLang="en-US" sz="800" dirty="0" err="1">
                          <a:ea typeface="한양신명조"/>
                        </a:rPr>
                        <a:t>장식탑</a:t>
                      </a:r>
                      <a:r>
                        <a:rPr lang="en-US" altLang="ko-KR" sz="800" dirty="0">
                          <a:ea typeface="한양신명조"/>
                        </a:rPr>
                        <a:t>, </a:t>
                      </a:r>
                      <a:r>
                        <a:rPr lang="ko-KR" altLang="en-US" sz="800" dirty="0">
                          <a:ea typeface="한양신명조"/>
                        </a:rPr>
                        <a:t>옥탑 기타 이와 유사한 부분은 건축물의 높이와 층수의 산정에서 제외한다</a:t>
                      </a:r>
                      <a:r>
                        <a:rPr lang="en-US" altLang="ko-KR" sz="800" dirty="0">
                          <a:ea typeface="한양신명조"/>
                        </a:rPr>
                        <a:t>.</a:t>
                      </a:r>
                      <a:endParaRPr lang="ko-KR" altLang="en-US" sz="800" dirty="0"/>
                    </a:p>
                    <a:p>
                      <a:pPr>
                        <a:lnSpc>
                          <a:spcPct val="160000"/>
                        </a:lnSpc>
                      </a:pPr>
                      <a:r>
                        <a:rPr lang="ko-KR" altLang="en-US" sz="800" b="1" dirty="0">
                          <a:latin typeface="한양신명조"/>
                        </a:rPr>
                        <a:t>비고 </a:t>
                      </a:r>
                      <a:r>
                        <a:rPr lang="en-US" altLang="ko-KR" sz="800" b="1" dirty="0">
                          <a:latin typeface="한양신명조"/>
                        </a:rPr>
                        <a:t>2 </a:t>
                      </a:r>
                      <a:endParaRPr lang="ko-KR" altLang="en-US" sz="800" dirty="0"/>
                    </a:p>
                    <a:p>
                      <a:pPr marL="254000">
                        <a:lnSpc>
                          <a:spcPct val="160000"/>
                        </a:lnSpc>
                      </a:pPr>
                      <a:r>
                        <a:rPr lang="en-US" altLang="ko-KR" sz="800" dirty="0">
                          <a:ea typeface="한양신명조"/>
                        </a:rPr>
                        <a:t>(</a:t>
                      </a:r>
                      <a:r>
                        <a:rPr lang="ko-KR" altLang="en-US" sz="800" dirty="0">
                          <a:ea typeface="한양신명조"/>
                        </a:rPr>
                        <a:t>가</a:t>
                      </a:r>
                      <a:r>
                        <a:rPr lang="en-US" altLang="ko-KR" sz="800" dirty="0">
                          <a:ea typeface="한양신명조"/>
                        </a:rPr>
                        <a:t>) </a:t>
                      </a:r>
                      <a:r>
                        <a:rPr lang="ko-KR" altLang="en-US" sz="800" dirty="0">
                          <a:ea typeface="한양신명조"/>
                        </a:rPr>
                        <a:t>건축물의피난</a:t>
                      </a:r>
                      <a:r>
                        <a:rPr lang="en-US" altLang="ko-KR" sz="800" dirty="0">
                          <a:ea typeface="한양신명조"/>
                        </a:rPr>
                        <a:t>·</a:t>
                      </a:r>
                      <a:r>
                        <a:rPr lang="ko-KR" altLang="en-US" sz="800" dirty="0">
                          <a:ea typeface="한양신명조"/>
                        </a:rPr>
                        <a:t>방화구조 등의 기준에 관한 규칙 제</a:t>
                      </a:r>
                      <a:r>
                        <a:rPr lang="en-US" altLang="ko-KR" sz="800" dirty="0">
                          <a:ea typeface="한양신명조"/>
                        </a:rPr>
                        <a:t>22</a:t>
                      </a:r>
                      <a:r>
                        <a:rPr lang="ko-KR" altLang="en-US" sz="800" dirty="0">
                          <a:ea typeface="한양신명조"/>
                        </a:rPr>
                        <a:t>조제</a:t>
                      </a:r>
                      <a:r>
                        <a:rPr lang="en-US" altLang="ko-KR" sz="800" dirty="0">
                          <a:ea typeface="한양신명조"/>
                        </a:rPr>
                        <a:t>2</a:t>
                      </a:r>
                      <a:r>
                        <a:rPr lang="ko-KR" altLang="en-US" sz="800" dirty="0">
                          <a:ea typeface="한양신명조"/>
                        </a:rPr>
                        <a:t>항에 따른 부분</a:t>
                      </a:r>
                      <a:endParaRPr lang="ko-KR" altLang="en-US" sz="800" dirty="0"/>
                    </a:p>
                    <a:p>
                      <a:pPr marL="254000">
                        <a:lnSpc>
                          <a:spcPct val="160000"/>
                        </a:lnSpc>
                      </a:pPr>
                      <a:r>
                        <a:rPr lang="en-US" altLang="ko-KR" sz="800" dirty="0">
                          <a:ea typeface="한양신명조"/>
                        </a:rPr>
                        <a:t>(</a:t>
                      </a:r>
                      <a:r>
                        <a:rPr lang="ko-KR" altLang="en-US" sz="800" dirty="0">
                          <a:ea typeface="한양신명조"/>
                        </a:rPr>
                        <a:t>나</a:t>
                      </a:r>
                      <a:r>
                        <a:rPr lang="en-US" altLang="ko-KR" sz="800" dirty="0">
                          <a:ea typeface="한양신명조"/>
                        </a:rPr>
                        <a:t>) </a:t>
                      </a:r>
                      <a:r>
                        <a:rPr lang="ko-KR" altLang="en-US" sz="800" dirty="0">
                          <a:ea typeface="한양신명조"/>
                        </a:rPr>
                        <a:t>건축물의피난</a:t>
                      </a:r>
                      <a:r>
                        <a:rPr lang="en-US" altLang="ko-KR" sz="800" dirty="0">
                          <a:ea typeface="한양신명조"/>
                        </a:rPr>
                        <a:t>·</a:t>
                      </a:r>
                      <a:r>
                        <a:rPr lang="ko-KR" altLang="en-US" sz="800" dirty="0">
                          <a:ea typeface="한양신명조"/>
                        </a:rPr>
                        <a:t>방화구조 등의 기준에 관한 규칙 제</a:t>
                      </a:r>
                      <a:r>
                        <a:rPr lang="en-US" altLang="ko-KR" sz="800" dirty="0">
                          <a:ea typeface="한양신명조"/>
                        </a:rPr>
                        <a:t>22</a:t>
                      </a:r>
                      <a:r>
                        <a:rPr lang="ko-KR" altLang="en-US" sz="800" dirty="0">
                          <a:ea typeface="한양신명조"/>
                        </a:rPr>
                        <a:t>조제</a:t>
                      </a:r>
                      <a:r>
                        <a:rPr lang="en-US" altLang="ko-KR" sz="800" dirty="0">
                          <a:ea typeface="한양신명조"/>
                        </a:rPr>
                        <a:t>2</a:t>
                      </a:r>
                      <a:r>
                        <a:rPr lang="ko-KR" altLang="en-US" sz="800" dirty="0">
                          <a:ea typeface="한양신명조"/>
                        </a:rPr>
                        <a:t>항에 따른 부분을 제외한 부분</a:t>
                      </a:r>
                      <a:endParaRPr lang="ko-KR" altLang="en-US" sz="800" dirty="0"/>
                    </a:p>
                    <a:p>
                      <a:pPr marL="254000">
                        <a:lnSpc>
                          <a:spcPct val="160000"/>
                        </a:lnSpc>
                      </a:pPr>
                      <a:r>
                        <a:rPr lang="en-US" altLang="ko-KR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(</a:t>
                      </a:r>
                      <a:r>
                        <a:rPr lang="ko-KR" altLang="en-US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다</a:t>
                      </a:r>
                      <a:r>
                        <a:rPr lang="en-US" altLang="ko-KR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) </a:t>
                      </a:r>
                      <a:r>
                        <a:rPr lang="ko-KR" altLang="en-US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건축법령에 의하여 내화구조로 하여야 하는 벽을 말한다</a:t>
                      </a:r>
                      <a:endParaRPr lang="ko-KR" altLang="en-US" sz="8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254000">
                        <a:lnSpc>
                          <a:spcPct val="160000"/>
                        </a:lnSpc>
                      </a:pPr>
                      <a:r>
                        <a:rPr lang="en-US" altLang="ko-KR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(</a:t>
                      </a:r>
                      <a:r>
                        <a:rPr lang="ko-KR" altLang="en-US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라</a:t>
                      </a:r>
                      <a:r>
                        <a:rPr lang="en-US" altLang="ko-KR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) </a:t>
                      </a:r>
                      <a:r>
                        <a:rPr lang="ko-KR" altLang="en-US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승강기</a:t>
                      </a:r>
                      <a:r>
                        <a:rPr lang="en-US" altLang="ko-KR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·</a:t>
                      </a:r>
                      <a:r>
                        <a:rPr lang="ko-KR" altLang="en-US" sz="800" b="1" u="sng" dirty="0">
                          <a:solidFill>
                            <a:schemeClr val="tx1"/>
                          </a:solidFill>
                          <a:ea typeface="한양신명조"/>
                        </a:rPr>
                        <a:t>계단실의 </a:t>
                      </a:r>
                      <a:r>
                        <a:rPr lang="ko-KR" altLang="en-US" sz="800" b="1" u="sng" dirty="0" err="1">
                          <a:solidFill>
                            <a:schemeClr val="tx1"/>
                          </a:solidFill>
                          <a:ea typeface="한양신명조"/>
                        </a:rPr>
                        <a:t>수직벽</a:t>
                      </a:r>
                      <a:endParaRPr lang="ko-KR" altLang="en-US" sz="800" b="1" u="sng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60000"/>
                        </a:lnSpc>
                      </a:pPr>
                      <a:r>
                        <a:rPr lang="ko-KR" altLang="en-US" sz="800" b="1" dirty="0">
                          <a:latin typeface="한양신명조"/>
                        </a:rPr>
                        <a:t>비고 </a:t>
                      </a:r>
                      <a:r>
                        <a:rPr lang="en-US" altLang="ko-KR" sz="800" b="1" dirty="0">
                          <a:latin typeface="한양신명조"/>
                        </a:rPr>
                        <a:t>3</a:t>
                      </a:r>
                      <a:endParaRPr lang="ko-KR" altLang="en-US" sz="800" dirty="0"/>
                    </a:p>
                    <a:p>
                      <a:pPr marL="254000">
                        <a:lnSpc>
                          <a:spcPct val="160000"/>
                        </a:lnSpc>
                      </a:pPr>
                      <a:r>
                        <a:rPr lang="en-US" altLang="ko-KR" sz="800" dirty="0">
                          <a:ea typeface="한양신명조"/>
                        </a:rPr>
                        <a:t>- </a:t>
                      </a:r>
                      <a:r>
                        <a:rPr lang="ko-KR" altLang="en-US" sz="800" dirty="0">
                          <a:ea typeface="한양신명조"/>
                        </a:rPr>
                        <a:t>화재의 위험이 적은 제철</a:t>
                      </a:r>
                      <a:r>
                        <a:rPr lang="en-US" altLang="ko-KR" sz="800" dirty="0">
                          <a:ea typeface="한양신명조"/>
                        </a:rPr>
                        <a:t>·</a:t>
                      </a:r>
                      <a:r>
                        <a:rPr lang="ko-KR" altLang="en-US" sz="800" dirty="0">
                          <a:ea typeface="한양신명조"/>
                        </a:rPr>
                        <a:t>제강공장 등으로서 품질확보를 위하여 불가피할 경우에는 지방건축위원회의 심의를 받아 주요구조부의 내화시간을 완화하여 적용할 수 있다</a:t>
                      </a:r>
                      <a:r>
                        <a:rPr lang="en-US" altLang="ko-KR" sz="800" dirty="0">
                          <a:ea typeface="한양신명조"/>
                        </a:rPr>
                        <a:t>.</a:t>
                      </a:r>
                      <a:endParaRPr lang="ko-KR" altLang="en-US" sz="800" dirty="0"/>
                    </a:p>
                    <a:p>
                      <a:pPr marL="254000">
                        <a:lnSpc>
                          <a:spcPct val="160000"/>
                        </a:lnSpc>
                      </a:pPr>
                      <a:r>
                        <a:rPr lang="en-US" altLang="ko-KR" sz="800" dirty="0">
                          <a:ea typeface="한양신명조"/>
                        </a:rPr>
                        <a:t>- </a:t>
                      </a:r>
                      <a:r>
                        <a:rPr lang="ko-KR" altLang="en-US" sz="800" dirty="0">
                          <a:ea typeface="한양신명조"/>
                        </a:rPr>
                        <a:t>외벽의 내화성능 시험은 건축물 </a:t>
                      </a:r>
                      <a:r>
                        <a:rPr lang="ko-KR" altLang="en-US" sz="800" dirty="0" err="1">
                          <a:ea typeface="한양신명조"/>
                        </a:rPr>
                        <a:t>내부면을</a:t>
                      </a:r>
                      <a:r>
                        <a:rPr lang="ko-KR" altLang="en-US" sz="800" dirty="0">
                          <a:ea typeface="한양신명조"/>
                        </a:rPr>
                        <a:t> 가열하는 것으로 한다</a:t>
                      </a:r>
                      <a:r>
                        <a:rPr lang="en-US" altLang="ko-KR" sz="800" dirty="0">
                          <a:ea typeface="한양신명조"/>
                        </a:rPr>
                        <a:t>.</a:t>
                      </a:r>
                      <a:endParaRPr lang="ko-KR" altLang="en-US" sz="800" dirty="0"/>
                    </a:p>
                  </a:txBody>
                  <a:tcPr marL="4088" marR="4088" marT="4088" marB="4088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436</Words>
  <Application>Microsoft Office PowerPoint</Application>
  <PresentationFormat>화면 슬라이드 쇼(4:3)</PresentationFormat>
  <Paragraphs>146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KO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Love</dc:creator>
  <cp:lastModifiedBy>菓흡痰빵</cp:lastModifiedBy>
  <cp:revision>130</cp:revision>
  <dcterms:created xsi:type="dcterms:W3CDTF">2012-06-25T01:44:01Z</dcterms:created>
  <dcterms:modified xsi:type="dcterms:W3CDTF">2012-12-17T01:17:29Z</dcterms:modified>
</cp:coreProperties>
</file>